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58" r:id="rId7"/>
    <p:sldId id="272" r:id="rId8"/>
    <p:sldId id="263" r:id="rId9"/>
    <p:sldId id="264" r:id="rId10"/>
    <p:sldId id="265" r:id="rId11"/>
    <p:sldId id="270" r:id="rId12"/>
    <p:sldId id="267" r:id="rId13"/>
    <p:sldId id="266" r:id="rId14"/>
    <p:sldId id="269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13D"/>
    <a:srgbClr val="F4BEC7"/>
    <a:srgbClr val="872D5A"/>
    <a:srgbClr val="E77588"/>
    <a:srgbClr val="E15169"/>
    <a:srgbClr val="993366"/>
    <a:srgbClr val="903060"/>
    <a:srgbClr val="EEA0AD"/>
    <a:srgbClr val="EFA3B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
ДОХОДНОЙ ЧАСТИ БЮДЖЕТА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9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81.8</c:v>
                </c:pt>
                <c:pt idx="1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33333333333334"/>
          <c:y val="0.46737111032809031"/>
          <c:w val="0.62222222222222223"/>
          <c:h val="0.53262888967190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
НАЛОГОВЫХ И НЕНАЛОГОВЫХ ПОСТУПЛЕНИЙ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rgbClr val="A5644E">
                      <a:tint val="50000"/>
                      <a:satMod val="300000"/>
                    </a:srgbClr>
                  </a:gs>
                  <a:gs pos="35000">
                    <a:srgbClr val="A5644E">
                      <a:tint val="37000"/>
                      <a:satMod val="300000"/>
                    </a:srgbClr>
                  </a:gs>
                  <a:gs pos="100000">
                    <a:srgbClr val="A5644E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A5644E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rgbClr val="C3986D">
                      <a:tint val="50000"/>
                      <a:satMod val="300000"/>
                    </a:srgbClr>
                  </a:gs>
                  <a:gs pos="35000">
                    <a:srgbClr val="C3986D">
                      <a:tint val="37000"/>
                      <a:satMod val="300000"/>
                    </a:srgbClr>
                  </a:gs>
                  <a:gs pos="100000">
                    <a:srgbClr val="C3986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3986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rgbClr val="A19574">
                      <a:shade val="51000"/>
                      <a:satMod val="130000"/>
                    </a:srgbClr>
                  </a:gs>
                  <a:gs pos="80000">
                    <a:srgbClr val="A19574">
                      <a:shade val="93000"/>
                      <a:satMod val="130000"/>
                    </a:srgbClr>
                  </a:gs>
                  <a:gs pos="100000">
                    <a:srgbClr val="A1957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A19574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rgbClr val="C17529">
                      <a:tint val="50000"/>
                      <a:satMod val="300000"/>
                    </a:srgbClr>
                  </a:gs>
                  <a:gs pos="35000">
                    <a:srgbClr val="C17529">
                      <a:tint val="37000"/>
                      <a:satMod val="300000"/>
                    </a:srgbClr>
                  </a:gs>
                  <a:gs pos="100000">
                    <a:srgbClr val="C1752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1752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rgbClr val="B58B80">
                      <a:shade val="51000"/>
                      <a:satMod val="130000"/>
                    </a:srgbClr>
                  </a:gs>
                  <a:gs pos="80000">
                    <a:srgbClr val="B58B80">
                      <a:shade val="93000"/>
                      <a:satMod val="130000"/>
                    </a:srgbClr>
                  </a:gs>
                  <a:gs pos="100000">
                    <a:srgbClr val="B58B8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58B8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1424540682414699E-2"/>
                  <c:y val="-3.1722410138047302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 НА ДОХОДЫ ФИЗИЧЕСКИХ ЛИЦ 1 964,1 ТЫСЯЧ РУБЛЕЙ</a:t>
                    </a:r>
                  </a:p>
                  <a:p>
                    <a:r>
                      <a:rPr lang="en-US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30,8</a:t>
                    </a:r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678040244969483E-2"/>
                  <c:y val="-1.372633642809929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АКЦИЗЫ ПО ПОДАКЦИЗНЫМ ТОВАРАМ      1 269,5 ТЫСЯЧ РУБЛЕЙ</a:t>
                    </a:r>
                  </a:p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19,6%</a:t>
                    </a:r>
                    <a:endParaRPr lang="ru-RU" dirty="0" smtClean="0">
                      <a:solidFill>
                        <a:srgbClr val="E1516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12959317585301"/>
                  <c:y val="-1.467201284667581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F4BEC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 НА ИМУЩЕСТВО ФИЗИЧЕСКИХ ЛИЦ 1 230,5 ТЫСЯЧ</a:t>
                    </a:r>
                    <a:r>
                      <a:rPr lang="ru-RU" sz="1800" baseline="0" dirty="0" smtClean="0">
                        <a:solidFill>
                          <a:srgbClr val="F4BEC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РУБЛЕЙ</a:t>
                    </a:r>
                    <a:endParaRPr lang="ru-RU" sz="1800" dirty="0" smtClean="0">
                      <a:solidFill>
                        <a:srgbClr val="F4BEC7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800" dirty="0" smtClean="0">
                        <a:solidFill>
                          <a:srgbClr val="F4BEC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18,9</a:t>
                    </a:r>
                    <a:r>
                      <a:rPr lang="ru-RU" sz="1800" dirty="0" smtClean="0">
                        <a:solidFill>
                          <a:srgbClr val="F4BEC7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 smtClean="0">
                      <a:solidFill>
                        <a:srgbClr val="F4BEC7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98578302712162E-2"/>
                  <c:y val="-9.651461301122021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  <a:r>
                      <a:rPr lang="ru-RU" sz="1800" baseline="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НАЛОГ 1 041,6 ТЫСЯЧ РУБЛЕЙ</a:t>
                    </a:r>
                  </a:p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193460192475941E-2"/>
                  <c:y val="-9.9828111345558912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 937,4 ТЫСЯЧ</a:t>
                    </a:r>
                    <a:r>
                      <a:rPr lang="ru-RU" sz="1800" baseline="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РУБЛЕЙ</a:t>
                    </a:r>
                    <a:endParaRPr lang="ru-RU" sz="1800" dirty="0" smtClean="0">
                      <a:solidFill>
                        <a:srgbClr val="E1516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1,9</a:t>
                    </a:r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19656080489938757"/>
                  <c:y val="1.264268697532906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ГОСПОШЛИНА ЗА</a:t>
                    </a:r>
                    <a:r>
                      <a:rPr lang="ru-RU" sz="1800" baseline="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СОВЕРШЕНИЕ НОТАРИАЛЬНЫХ</a:t>
                    </a:r>
                    <a:r>
                      <a:rPr lang="ru-RU" sz="1800" baseline="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ДЕЙСТВИЙ 1,1 ТЫСЯЧ РУБЛЕЙ </a:t>
                    </a:r>
                  </a:p>
                  <a:p>
                    <a:r>
                      <a:rPr lang="en-US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0,02</a:t>
                    </a:r>
                    <a:r>
                      <a:rPr lang="ru-RU" sz="18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127000">
                  <a:srgbClr val="F0A22E"/>
                </a:glow>
                <a:softEdge rad="0"/>
              </a:effectLst>
            </c:spPr>
            <c:txPr>
              <a:bodyPr/>
              <a:lstStyle/>
              <a:p>
                <a:pPr>
                  <a:defRPr sz="1800">
                    <a:solidFill>
                      <a:srgbClr val="E1516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платы за найм муниципального жилья</c:v>
                </c:pt>
                <c:pt idx="6">
                  <c:v>доходы от компенсации затрат государства</c:v>
                </c:pt>
                <c:pt idx="7">
                  <c:v>госпошлина за совершение нотариальных действий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30.28</c:v>
                </c:pt>
                <c:pt idx="1">
                  <c:v>19.57</c:v>
                </c:pt>
                <c:pt idx="2">
                  <c:v>18.97</c:v>
                </c:pt>
                <c:pt idx="3">
                  <c:v>16.059999999999999</c:v>
                </c:pt>
                <c:pt idx="4">
                  <c:v>14.45</c:v>
                </c:pt>
                <c:pt idx="5">
                  <c:v>0.62</c:v>
                </c:pt>
                <c:pt idx="6" formatCode="General">
                  <c:v>0.02</c:v>
                </c:pt>
                <c:pt idx="7" formatCode="General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glow rad="127000">
        <a:srgbClr val="F0A22E"/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33333333333334"/>
          <c:y val="0.46737111032809031"/>
          <c:w val="0.62222222222222223"/>
          <c:h val="0.53262888967190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
БЕЗВОЗМЕЗДНЫХ ПОСТУПЛЕНИЙ</c:v>
                </c:pt>
              </c:strCache>
            </c:strRef>
          </c:tx>
          <c:spPr>
            <a:gradFill rotWithShape="1">
              <a:gsLst>
                <a:gs pos="0">
                  <a:srgbClr val="C3986D">
                    <a:tint val="50000"/>
                    <a:satMod val="300000"/>
                  </a:srgbClr>
                </a:gs>
                <a:gs pos="35000">
                  <a:srgbClr val="C3986D">
                    <a:tint val="37000"/>
                    <a:satMod val="300000"/>
                  </a:srgbClr>
                </a:gs>
                <a:gs pos="100000">
                  <a:srgbClr val="C3986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398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17"/>
          <c:dPt>
            <c:idx val="0"/>
            <c:bubble3D val="0"/>
            <c:spPr>
              <a:gradFill rotWithShape="1">
                <a:gsLst>
                  <a:gs pos="0">
                    <a:srgbClr val="C3986D">
                      <a:tint val="50000"/>
                      <a:satMod val="300000"/>
                    </a:srgbClr>
                  </a:gs>
                  <a:gs pos="35000">
                    <a:srgbClr val="C3986D">
                      <a:tint val="37000"/>
                      <a:satMod val="300000"/>
                    </a:srgbClr>
                  </a:gs>
                  <a:gs pos="100000">
                    <a:srgbClr val="C3986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3986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B58B80"/>
              </a:solidFill>
              <a:ln w="25400" cap="flat" cmpd="sng" algn="ctr">
                <a:solidFill>
                  <a:srgbClr val="B58B80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A5644E"/>
              </a:solidFill>
              <a:ln w="25400" cap="flat" cmpd="sng" algn="ctr">
                <a:solidFill>
                  <a:srgbClr val="A5644E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rgbClr val="C17529">
                      <a:tint val="50000"/>
                      <a:satMod val="300000"/>
                    </a:srgbClr>
                  </a:gs>
                  <a:gs pos="35000">
                    <a:srgbClr val="C17529">
                      <a:tint val="37000"/>
                      <a:satMod val="300000"/>
                    </a:srgbClr>
                  </a:gs>
                  <a:gs pos="100000">
                    <a:srgbClr val="C1752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1752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1656714785651794E-2"/>
                  <c:y val="-0.3209708284405993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ДОТАЦИИ </a:t>
                    </a: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23 990,7  ТЫСЯЧ РУБЛЕЙ</a:t>
                    </a: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135717410323716E-2"/>
                  <c:y val="1.370983247664072E-2"/>
                </c:manualLayout>
              </c:layout>
              <c:tx>
                <c:rich>
                  <a:bodyPr/>
                  <a:lstStyle/>
                  <a:p>
                    <a:endParaRPr lang="ru-RU" sz="1800" dirty="0" smtClean="0">
                      <a:solidFill>
                        <a:srgbClr val="E77588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СУБСИДИИ </a:t>
                    </a: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5 264,3 ТЫСЯЧИ РУБЛЕЙ</a:t>
                    </a: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16,7%</a:t>
                    </a:r>
                  </a:p>
                  <a:p>
                    <a:endParaRPr lang="ru-RU" sz="1800" dirty="0" smtClean="0">
                      <a:solidFill>
                        <a:srgbClr val="E77588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40901137357829E-3"/>
                  <c:y val="-9.641624946052708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СУБВЕНЦИИ 300,9</a:t>
                    </a:r>
                    <a:r>
                      <a:rPr lang="ru-RU" sz="1800" baseline="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ТЫСЯЧ РУБЛЕЙ</a:t>
                    </a:r>
                    <a:endParaRPr lang="ru-RU" sz="1800" dirty="0" smtClean="0">
                      <a:solidFill>
                        <a:srgbClr val="E77588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1,0%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84175415573053"/>
                  <c:y val="2.086132472267172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ИНЫЕ МЕЖБЮДЖЕТНЫЕ ТРАНСФЕРТЫ </a:t>
                    </a: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1 955,3 ТЫСЯЧ РУБЛЕЙ</a:t>
                    </a:r>
                    <a:endParaRPr lang="ru-RU" sz="1800" baseline="0" dirty="0" smtClean="0">
                      <a:solidFill>
                        <a:srgbClr val="E77588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862095363079617E-2"/>
                  <c:y val="-8.725210033412249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ДОХОДЫ ОТ СДАЧИ В АРЕНДУ ИМУЩЕСТВА</a:t>
                    </a:r>
                  </a:p>
                  <a:p>
                    <a:r>
                      <a:rPr lang="en-US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1,9</a:t>
                    </a:r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039260717410324E-2"/>
                  <c:y val="-2.4545006688226328E-2"/>
                </c:manualLayout>
              </c:layout>
              <c:tx>
                <c:rich>
                  <a:bodyPr/>
                  <a:lstStyle/>
                  <a:p>
                    <a:r>
                      <a:rPr lang="ru-RU" sz="180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ДОХОДЫ ОТ ПЛАТЫ ЗА НАЙМ МУНИЦИПАЛЬНОГО ЖИЛЬЯ</a:t>
                    </a:r>
                  </a:p>
                  <a:p>
                    <a:r>
                      <a:rPr lang="en-US" sz="180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11,7</a:t>
                    </a:r>
                    <a:r>
                      <a:rPr lang="ru-RU" sz="180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7156080489938758"/>
                  <c:y val="6.6841003407240777E-5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ГОСПОШЛИНА ЗА СОВЕРШЕНИЕ НОТАРИАЛЬНЫХ</a:t>
                    </a:r>
                    <a:r>
                      <a:rPr lang="ru-RU" sz="1800" baseline="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ДЕЙСТВИЙ </a:t>
                    </a:r>
                    <a:r>
                      <a:rPr lang="en-US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0,02</a:t>
                    </a:r>
                    <a:r>
                      <a:rPr lang="ru-RU" sz="1800" dirty="0" smtClean="0">
                        <a:solidFill>
                          <a:srgbClr val="E77588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E77588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76.13</c:v>
                </c:pt>
                <c:pt idx="1">
                  <c:v>16.71</c:v>
                </c:pt>
                <c:pt idx="2">
                  <c:v>0.95</c:v>
                </c:pt>
                <c:pt idx="3">
                  <c:v>6.21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1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Лист1!$A$2:$A$3</c:f>
              <c:strCache>
                <c:ptCount val="2"/>
                <c:pt idx="0">
                  <c:v>ПРОГРАММНЫЕ СРЕДСТВА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70.3</c:v>
                </c:pt>
                <c:pt idx="1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20458875850829"/>
          <c:y val="0.17546251681431704"/>
          <c:w val="0.35493114561375355"/>
          <c:h val="0.3466603388743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Lbls>
            <c:dLbl>
              <c:idx val="0"/>
              <c:layout>
                <c:manualLayout>
                  <c:x val="3.8780091551161695E-2"/>
                  <c:y val="0.18671847762577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ПОЖАРНАЯ</a:t>
                    </a:r>
                    <a:r>
                      <a:rPr lang="ru-RU" baseline="0" dirty="0" smtClean="0"/>
                      <a:t> БЕЗОПАСНОСТЬ 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231222468338907"/>
                  <c:y val="0.156280460562846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ДОРОЖНОЕ ХОЗЯЙСТВО 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63453539152931E-2"/>
                  <c:y val="8.93569735231302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</a:t>
                    </a:r>
                  </a:p>
                  <a:p>
                    <a:r>
                      <a:rPr lang="ru-RU" sz="16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48,9%   </a:t>
                    </a:r>
                    <a:endParaRPr lang="en-US" sz="1600" dirty="0">
                      <a:solidFill>
                        <a:srgbClr val="E1516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48025592533514E-2"/>
                  <c:y val="-8.711137893467113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КУЛЬТУРА</a:t>
                    </a:r>
                  </a:p>
                  <a:p>
                    <a:r>
                      <a:rPr lang="ru-RU" sz="1600" dirty="0" smtClean="0">
                        <a:solidFill>
                          <a:srgbClr val="E1516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41,0%</a:t>
                    </a:r>
                    <a:endParaRPr lang="en-US" sz="1800" dirty="0">
                      <a:solidFill>
                        <a:srgbClr val="E1516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81069301824352E-2"/>
                  <c:y val="-8.2874844814176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УПРАВЛЕНИЕ СОБСТВЕННОСТЬЮ, КАДАСТРОВЫЕ РАБОТЫ</a:t>
                    </a:r>
                  </a:p>
                  <a:p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E1516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ГО И ЧС</c:v>
                </c:pt>
                <c:pt idx="1">
                  <c:v>ДОРОГИ</c:v>
                </c:pt>
                <c:pt idx="2">
                  <c:v>ЖКХ</c:v>
                </c:pt>
                <c:pt idx="3">
                  <c:v>КУЛЬТУРА</c:v>
                </c:pt>
                <c:pt idx="4">
                  <c:v>упр им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1.9</c:v>
                </c:pt>
                <c:pt idx="1">
                  <c:v>6.5</c:v>
                </c:pt>
                <c:pt idx="2">
                  <c:v>48.9</c:v>
                </c:pt>
                <c:pt idx="3">
                  <c:v>41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9E1B8-2701-4EE7-B972-6A33D12CB7F0}" type="doc">
      <dgm:prSet loTypeId="urn:microsoft.com/office/officeart/2005/8/layout/radial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73248C6-D218-4C0B-8CF1-3E59E194D0F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199,0 ТЫСЯЧ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B831135-8531-45F2-9652-41CF78FFECA6}" type="parTrans" cxnId="{7DAE18FA-8D85-458C-A2AE-DBC04940D969}">
      <dgm:prSet/>
      <dgm:spPr/>
      <dgm:t>
        <a:bodyPr/>
        <a:lstStyle/>
        <a:p>
          <a:endParaRPr lang="ru-RU"/>
        </a:p>
      </dgm:t>
    </dgm:pt>
    <dgm:pt modelId="{D571CB43-C124-4085-AA81-582330DC4D70}" type="sibTrans" cxnId="{7DAE18FA-8D85-458C-A2AE-DBC04940D969}">
      <dgm:prSet/>
      <dgm:spPr/>
      <dgm:t>
        <a:bodyPr/>
        <a:lstStyle/>
        <a:p>
          <a:endParaRPr lang="ru-RU"/>
        </a:p>
      </dgm:t>
    </dgm:pt>
    <dgm:pt modelId="{EF232AB6-49EF-45C3-A065-633AD2E13BC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10 069,0 ТЫСЯЧ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6B68AEB-CFD6-4315-8822-21941FB69DE9}" type="parTrans" cxnId="{42B01499-6AA7-41E7-AA92-14884DE21DBB}">
      <dgm:prSet/>
      <dgm:spPr/>
      <dgm:t>
        <a:bodyPr/>
        <a:lstStyle/>
        <a:p>
          <a:endParaRPr lang="ru-RU"/>
        </a:p>
      </dgm:t>
    </dgm:pt>
    <dgm:pt modelId="{F58395F4-28DE-4CB3-BB67-8F4817941C9A}" type="sibTrans" cxnId="{42B01499-6AA7-41E7-AA92-14884DE21DBB}">
      <dgm:prSet/>
      <dgm:spPr/>
      <dgm:t>
        <a:bodyPr/>
        <a:lstStyle/>
        <a:p>
          <a:endParaRPr lang="ru-RU"/>
        </a:p>
      </dgm:t>
    </dgm:pt>
    <dgm:pt modelId="{9BA0CFD5-6F4A-47EE-9B67-9863AAF72C2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440,0 ТЫСЯЧ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C1374DD-F42F-4A0B-9F96-237B709CF593}" type="parTrans" cxnId="{E78F8804-1248-452A-8A51-0A998AB4D005}">
      <dgm:prSet/>
      <dgm:spPr/>
      <dgm:t>
        <a:bodyPr/>
        <a:lstStyle/>
        <a:p>
          <a:endParaRPr lang="ru-RU"/>
        </a:p>
      </dgm:t>
    </dgm:pt>
    <dgm:pt modelId="{A91B1086-563C-4419-8C11-ACFE6D747EC8}" type="sibTrans" cxnId="{E78F8804-1248-452A-8A51-0A998AB4D005}">
      <dgm:prSet/>
      <dgm:spPr/>
      <dgm:t>
        <a:bodyPr/>
        <a:lstStyle/>
        <a:p>
          <a:endParaRPr lang="ru-RU"/>
        </a:p>
      </dgm:t>
    </dgm:pt>
    <dgm:pt modelId="{1088DDEA-C98A-4E0D-913E-CF415D2E839F}">
      <dgm:prSet/>
      <dgm:spPr/>
      <dgm:t>
        <a:bodyPr/>
        <a:lstStyle/>
        <a:p>
          <a:endParaRPr lang="ru-RU"/>
        </a:p>
      </dgm:t>
    </dgm:pt>
    <dgm:pt modelId="{A26FD29F-E9DB-40CF-BD82-0A268C6F35EE}" type="parTrans" cxnId="{052AEBC8-2BC7-4DC6-8BC4-341C46CD3E86}">
      <dgm:prSet/>
      <dgm:spPr/>
      <dgm:t>
        <a:bodyPr/>
        <a:lstStyle/>
        <a:p>
          <a:endParaRPr lang="ru-RU"/>
        </a:p>
      </dgm:t>
    </dgm:pt>
    <dgm:pt modelId="{36AF1C25-DB89-4766-9964-40BC81BFDBEC}" type="sibTrans" cxnId="{052AEBC8-2BC7-4DC6-8BC4-341C46CD3E86}">
      <dgm:prSet/>
      <dgm:spPr/>
      <dgm:t>
        <a:bodyPr/>
        <a:lstStyle/>
        <a:p>
          <a:endParaRPr lang="ru-RU"/>
        </a:p>
      </dgm:t>
    </dgm:pt>
    <dgm:pt modelId="{D81B5F2D-034C-441E-8FBE-E71D55228A52}">
      <dgm:prSet/>
      <dgm:spPr/>
      <dgm:t>
        <a:bodyPr/>
        <a:lstStyle/>
        <a:p>
          <a:endParaRPr lang="ru-RU"/>
        </a:p>
      </dgm:t>
    </dgm:pt>
    <dgm:pt modelId="{AEA75C6D-02D2-4790-A770-F660D00BEE37}" type="parTrans" cxnId="{C638787A-81FA-40A8-897F-01406407BB63}">
      <dgm:prSet/>
      <dgm:spPr/>
      <dgm:t>
        <a:bodyPr/>
        <a:lstStyle/>
        <a:p>
          <a:endParaRPr lang="ru-RU"/>
        </a:p>
      </dgm:t>
    </dgm:pt>
    <dgm:pt modelId="{82210AC2-C44A-4FAC-87AE-3F313E0041D7}" type="sibTrans" cxnId="{C638787A-81FA-40A8-897F-01406407BB63}">
      <dgm:prSet/>
      <dgm:spPr/>
      <dgm:t>
        <a:bodyPr/>
        <a:lstStyle/>
        <a:p>
          <a:endParaRPr lang="ru-RU"/>
        </a:p>
      </dgm:t>
    </dgm:pt>
    <dgm:pt modelId="{FDF15F6B-4A5A-42A9-B44D-0A0793977F4C}" type="pres">
      <dgm:prSet presAssocID="{F489E1B8-2701-4EE7-B972-6A33D12CB7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A2412-C2A0-41E9-AEC5-85716946DCA8}" type="pres">
      <dgm:prSet presAssocID="{F489E1B8-2701-4EE7-B972-6A33D12CB7F0}" presName="cycle" presStyleCnt="0"/>
      <dgm:spPr/>
      <dgm:t>
        <a:bodyPr/>
        <a:lstStyle/>
        <a:p>
          <a:endParaRPr lang="ru-RU"/>
        </a:p>
      </dgm:t>
    </dgm:pt>
    <dgm:pt modelId="{2ED6DCA7-EC6C-47E6-9BCC-1F918E1C4D0E}" type="pres">
      <dgm:prSet presAssocID="{F489E1B8-2701-4EE7-B972-6A33D12CB7F0}" presName="centerShape" presStyleCnt="0"/>
      <dgm:spPr/>
      <dgm:t>
        <a:bodyPr/>
        <a:lstStyle/>
        <a:p>
          <a:endParaRPr lang="ru-RU"/>
        </a:p>
      </dgm:t>
    </dgm:pt>
    <dgm:pt modelId="{5A9F8122-EE86-41D6-8F66-85A1C6E448BC}" type="pres">
      <dgm:prSet presAssocID="{F489E1B8-2701-4EE7-B972-6A33D12CB7F0}" presName="connSite" presStyleLbl="node1" presStyleIdx="0" presStyleCnt="6"/>
      <dgm:spPr/>
      <dgm:t>
        <a:bodyPr/>
        <a:lstStyle/>
        <a:p>
          <a:endParaRPr lang="ru-RU"/>
        </a:p>
      </dgm:t>
    </dgm:pt>
    <dgm:pt modelId="{FB87BB36-25FE-4737-AC54-D120B29E1EA8}" type="pres">
      <dgm:prSet presAssocID="{F489E1B8-2701-4EE7-B972-6A33D12CB7F0}" presName="visible" presStyleLbl="node1" presStyleIdx="0" presStyleCnt="6"/>
      <dgm:spPr/>
      <dgm:t>
        <a:bodyPr/>
        <a:lstStyle/>
        <a:p>
          <a:endParaRPr lang="ru-RU"/>
        </a:p>
      </dgm:t>
    </dgm:pt>
    <dgm:pt modelId="{F04D1E33-E76F-45B4-AF74-B41467273925}" type="pres">
      <dgm:prSet presAssocID="{BB831135-8531-45F2-9652-41CF78FFECA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D1EEBEF-AE62-4A45-BC29-12B651D4FA3D}" type="pres">
      <dgm:prSet presAssocID="{873248C6-D218-4C0B-8CF1-3E59E194D0FE}" presName="node" presStyleCnt="0"/>
      <dgm:spPr/>
      <dgm:t>
        <a:bodyPr/>
        <a:lstStyle/>
        <a:p>
          <a:endParaRPr lang="ru-RU"/>
        </a:p>
      </dgm:t>
    </dgm:pt>
    <dgm:pt modelId="{526856D0-4F15-4185-BEFA-57A83B4411B0}" type="pres">
      <dgm:prSet presAssocID="{873248C6-D218-4C0B-8CF1-3E59E194D0FE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DC94-7870-45A7-B49F-A7D3BBF3CBF2}" type="pres">
      <dgm:prSet presAssocID="{873248C6-D218-4C0B-8CF1-3E59E194D0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833C-0F2A-49BC-BC42-FE78F268D97D}" type="pres">
      <dgm:prSet presAssocID="{26B68AEB-CFD6-4315-8822-21941FB69DE9}" presName="Name25" presStyleLbl="parChTrans1D1" presStyleIdx="1" presStyleCnt="5"/>
      <dgm:spPr/>
      <dgm:t>
        <a:bodyPr/>
        <a:lstStyle/>
        <a:p>
          <a:endParaRPr lang="ru-RU"/>
        </a:p>
      </dgm:t>
    </dgm:pt>
    <dgm:pt modelId="{11374080-CE34-4956-8C72-53076BBB5484}" type="pres">
      <dgm:prSet presAssocID="{EF232AB6-49EF-45C3-A065-633AD2E13BC3}" presName="node" presStyleCnt="0"/>
      <dgm:spPr/>
      <dgm:t>
        <a:bodyPr/>
        <a:lstStyle/>
        <a:p>
          <a:endParaRPr lang="ru-RU"/>
        </a:p>
      </dgm:t>
    </dgm:pt>
    <dgm:pt modelId="{EA8650DB-9FD7-4668-86AE-43568F39C5EB}" type="pres">
      <dgm:prSet presAssocID="{EF232AB6-49EF-45C3-A065-633AD2E13BC3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A1942-E587-4020-8C72-A7EDF2A0E0EA}" type="pres">
      <dgm:prSet presAssocID="{EF232AB6-49EF-45C3-A065-633AD2E13BC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825D6-48CB-4C8F-8802-8F735402DDE1}" type="pres">
      <dgm:prSet presAssocID="{CC1374DD-F42F-4A0B-9F96-237B709CF59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67325B14-FC87-4A5A-B240-EFF540039567}" type="pres">
      <dgm:prSet presAssocID="{9BA0CFD5-6F4A-47EE-9B67-9863AAF72C24}" presName="node" presStyleCnt="0"/>
      <dgm:spPr/>
      <dgm:t>
        <a:bodyPr/>
        <a:lstStyle/>
        <a:p>
          <a:endParaRPr lang="ru-RU"/>
        </a:p>
      </dgm:t>
    </dgm:pt>
    <dgm:pt modelId="{DD6DCB92-EFC6-4144-9049-8CEDC601570F}" type="pres">
      <dgm:prSet presAssocID="{9BA0CFD5-6F4A-47EE-9B67-9863AAF72C24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82E1-90DE-47BF-AD64-A461C10E2572}" type="pres">
      <dgm:prSet presAssocID="{9BA0CFD5-6F4A-47EE-9B67-9863AAF72C2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9995-BE90-4E7F-9B18-56D3279B2F1F}" type="pres">
      <dgm:prSet presAssocID="{A26FD29F-E9DB-40CF-BD82-0A268C6F35EE}" presName="Name25" presStyleLbl="parChTrans1D1" presStyleIdx="3" presStyleCnt="5"/>
      <dgm:spPr/>
      <dgm:t>
        <a:bodyPr/>
        <a:lstStyle/>
        <a:p>
          <a:endParaRPr lang="ru-RU"/>
        </a:p>
      </dgm:t>
    </dgm:pt>
    <dgm:pt modelId="{4C9F6885-747C-49F0-8BC6-5AC687E3419A}" type="pres">
      <dgm:prSet presAssocID="{1088DDEA-C98A-4E0D-913E-CF415D2E839F}" presName="node" presStyleCnt="0"/>
      <dgm:spPr/>
      <dgm:t>
        <a:bodyPr/>
        <a:lstStyle/>
        <a:p>
          <a:endParaRPr lang="ru-RU"/>
        </a:p>
      </dgm:t>
    </dgm:pt>
    <dgm:pt modelId="{2B8FF7E9-C9F5-4AA7-BF97-8C977BEA966A}" type="pres">
      <dgm:prSet presAssocID="{1088DDEA-C98A-4E0D-913E-CF415D2E839F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A542A-8EFB-4EA5-8D9F-2CF37C4417A1}" type="pres">
      <dgm:prSet presAssocID="{1088DDEA-C98A-4E0D-913E-CF415D2E839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01F6-D0CF-4CDE-B238-B1397F16C481}" type="pres">
      <dgm:prSet presAssocID="{AEA75C6D-02D2-4790-A770-F660D00BEE37}" presName="Name25" presStyleLbl="parChTrans1D1" presStyleIdx="4" presStyleCnt="5"/>
      <dgm:spPr/>
      <dgm:t>
        <a:bodyPr/>
        <a:lstStyle/>
        <a:p>
          <a:endParaRPr lang="ru-RU"/>
        </a:p>
      </dgm:t>
    </dgm:pt>
    <dgm:pt modelId="{84469E0F-C744-4D97-827E-D94BD6E435F8}" type="pres">
      <dgm:prSet presAssocID="{D81B5F2D-034C-441E-8FBE-E71D55228A52}" presName="node" presStyleCnt="0"/>
      <dgm:spPr/>
      <dgm:t>
        <a:bodyPr/>
        <a:lstStyle/>
        <a:p>
          <a:endParaRPr lang="ru-RU"/>
        </a:p>
      </dgm:t>
    </dgm:pt>
    <dgm:pt modelId="{D4A8E658-301A-4F63-AC97-0867D900F943}" type="pres">
      <dgm:prSet presAssocID="{D81B5F2D-034C-441E-8FBE-E71D55228A52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2D4DE-41E1-478C-818E-90CA46B3E9CA}" type="pres">
      <dgm:prSet presAssocID="{D81B5F2D-034C-441E-8FBE-E71D55228A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011F0-3CB8-4080-836E-ED949A84C342}" type="presOf" srcId="{D81B5F2D-034C-441E-8FBE-E71D55228A52}" destId="{D4A8E658-301A-4F63-AC97-0867D900F943}" srcOrd="0" destOrd="0" presId="urn:microsoft.com/office/officeart/2005/8/layout/radial2"/>
    <dgm:cxn modelId="{E78F8804-1248-452A-8A51-0A998AB4D005}" srcId="{F489E1B8-2701-4EE7-B972-6A33D12CB7F0}" destId="{9BA0CFD5-6F4A-47EE-9B67-9863AAF72C24}" srcOrd="2" destOrd="0" parTransId="{CC1374DD-F42F-4A0B-9F96-237B709CF593}" sibTransId="{A91B1086-563C-4419-8C11-ACFE6D747EC8}"/>
    <dgm:cxn modelId="{30A0453D-5787-4533-B98C-6754758027A8}" type="presOf" srcId="{EF232AB6-49EF-45C3-A065-633AD2E13BC3}" destId="{EA8650DB-9FD7-4668-86AE-43568F39C5EB}" srcOrd="0" destOrd="0" presId="urn:microsoft.com/office/officeart/2005/8/layout/radial2"/>
    <dgm:cxn modelId="{C59A2DC5-387E-413F-B55F-E5B11F115213}" type="presOf" srcId="{F489E1B8-2701-4EE7-B972-6A33D12CB7F0}" destId="{FDF15F6B-4A5A-42A9-B44D-0A0793977F4C}" srcOrd="0" destOrd="0" presId="urn:microsoft.com/office/officeart/2005/8/layout/radial2"/>
    <dgm:cxn modelId="{21C09A9D-525D-4843-8E8C-35D315B87F90}" type="presOf" srcId="{1088DDEA-C98A-4E0D-913E-CF415D2E839F}" destId="{2B8FF7E9-C9F5-4AA7-BF97-8C977BEA966A}" srcOrd="0" destOrd="0" presId="urn:microsoft.com/office/officeart/2005/8/layout/radial2"/>
    <dgm:cxn modelId="{6960FA69-FD28-40FF-8FC4-FF9BE5028745}" type="presOf" srcId="{26B68AEB-CFD6-4315-8822-21941FB69DE9}" destId="{8DB5833C-0F2A-49BC-BC42-FE78F268D97D}" srcOrd="0" destOrd="0" presId="urn:microsoft.com/office/officeart/2005/8/layout/radial2"/>
    <dgm:cxn modelId="{45EE4404-1C1F-4949-A119-9C8FA1BD0E32}" type="presOf" srcId="{BB831135-8531-45F2-9652-41CF78FFECA6}" destId="{F04D1E33-E76F-45B4-AF74-B41467273925}" srcOrd="0" destOrd="0" presId="urn:microsoft.com/office/officeart/2005/8/layout/radial2"/>
    <dgm:cxn modelId="{CB5F9FC5-B79F-49D3-BA25-2DAD9C677FCF}" type="presOf" srcId="{AEA75C6D-02D2-4790-A770-F660D00BEE37}" destId="{5EEC01F6-D0CF-4CDE-B238-B1397F16C481}" srcOrd="0" destOrd="0" presId="urn:microsoft.com/office/officeart/2005/8/layout/radial2"/>
    <dgm:cxn modelId="{CE48A649-2538-4F11-9FEC-51D50507D85E}" type="presOf" srcId="{CC1374DD-F42F-4A0B-9F96-237B709CF593}" destId="{AA2825D6-48CB-4C8F-8802-8F735402DDE1}" srcOrd="0" destOrd="0" presId="urn:microsoft.com/office/officeart/2005/8/layout/radial2"/>
    <dgm:cxn modelId="{FEA60D23-5841-4DF8-B708-6C42B5ED5FF4}" type="presOf" srcId="{873248C6-D218-4C0B-8CF1-3E59E194D0FE}" destId="{526856D0-4F15-4185-BEFA-57A83B4411B0}" srcOrd="0" destOrd="0" presId="urn:microsoft.com/office/officeart/2005/8/layout/radial2"/>
    <dgm:cxn modelId="{C638787A-81FA-40A8-897F-01406407BB63}" srcId="{F489E1B8-2701-4EE7-B972-6A33D12CB7F0}" destId="{D81B5F2D-034C-441E-8FBE-E71D55228A52}" srcOrd="4" destOrd="0" parTransId="{AEA75C6D-02D2-4790-A770-F660D00BEE37}" sibTransId="{82210AC2-C44A-4FAC-87AE-3F313E0041D7}"/>
    <dgm:cxn modelId="{7DAE18FA-8D85-458C-A2AE-DBC04940D969}" srcId="{F489E1B8-2701-4EE7-B972-6A33D12CB7F0}" destId="{873248C6-D218-4C0B-8CF1-3E59E194D0FE}" srcOrd="0" destOrd="0" parTransId="{BB831135-8531-45F2-9652-41CF78FFECA6}" sibTransId="{D571CB43-C124-4085-AA81-582330DC4D70}"/>
    <dgm:cxn modelId="{052AEBC8-2BC7-4DC6-8BC4-341C46CD3E86}" srcId="{F489E1B8-2701-4EE7-B972-6A33D12CB7F0}" destId="{1088DDEA-C98A-4E0D-913E-CF415D2E839F}" srcOrd="3" destOrd="0" parTransId="{A26FD29F-E9DB-40CF-BD82-0A268C6F35EE}" sibTransId="{36AF1C25-DB89-4766-9964-40BC81BFDBEC}"/>
    <dgm:cxn modelId="{42B01499-6AA7-41E7-AA92-14884DE21DBB}" srcId="{F489E1B8-2701-4EE7-B972-6A33D12CB7F0}" destId="{EF232AB6-49EF-45C3-A065-633AD2E13BC3}" srcOrd="1" destOrd="0" parTransId="{26B68AEB-CFD6-4315-8822-21941FB69DE9}" sibTransId="{F58395F4-28DE-4CB3-BB67-8F4817941C9A}"/>
    <dgm:cxn modelId="{A48F2A26-C4BD-4296-8EAF-6358904AA161}" type="presOf" srcId="{9BA0CFD5-6F4A-47EE-9B67-9863AAF72C24}" destId="{DD6DCB92-EFC6-4144-9049-8CEDC601570F}" srcOrd="0" destOrd="0" presId="urn:microsoft.com/office/officeart/2005/8/layout/radial2"/>
    <dgm:cxn modelId="{F457BA24-0091-4FD0-B8C1-0923DD9239EE}" type="presOf" srcId="{A26FD29F-E9DB-40CF-BD82-0A268C6F35EE}" destId="{C6EE9995-BE90-4E7F-9B18-56D3279B2F1F}" srcOrd="0" destOrd="0" presId="urn:microsoft.com/office/officeart/2005/8/layout/radial2"/>
    <dgm:cxn modelId="{A287A588-3F77-4546-B30B-57892797C7D3}" type="presParOf" srcId="{FDF15F6B-4A5A-42A9-B44D-0A0793977F4C}" destId="{906A2412-C2A0-41E9-AEC5-85716946DCA8}" srcOrd="0" destOrd="0" presId="urn:microsoft.com/office/officeart/2005/8/layout/radial2"/>
    <dgm:cxn modelId="{683CB9DA-A5B3-4CAE-9532-65810F5CB478}" type="presParOf" srcId="{906A2412-C2A0-41E9-AEC5-85716946DCA8}" destId="{2ED6DCA7-EC6C-47E6-9BCC-1F918E1C4D0E}" srcOrd="0" destOrd="0" presId="urn:microsoft.com/office/officeart/2005/8/layout/radial2"/>
    <dgm:cxn modelId="{32B6F29B-01AC-4B39-AD1F-6AFA036CBC61}" type="presParOf" srcId="{2ED6DCA7-EC6C-47E6-9BCC-1F918E1C4D0E}" destId="{5A9F8122-EE86-41D6-8F66-85A1C6E448BC}" srcOrd="0" destOrd="0" presId="urn:microsoft.com/office/officeart/2005/8/layout/radial2"/>
    <dgm:cxn modelId="{1C645590-FF35-4736-BA46-E4E64200761A}" type="presParOf" srcId="{2ED6DCA7-EC6C-47E6-9BCC-1F918E1C4D0E}" destId="{FB87BB36-25FE-4737-AC54-D120B29E1EA8}" srcOrd="1" destOrd="0" presId="urn:microsoft.com/office/officeart/2005/8/layout/radial2"/>
    <dgm:cxn modelId="{6F84C677-7A88-4679-B6A8-401E519BEE08}" type="presParOf" srcId="{906A2412-C2A0-41E9-AEC5-85716946DCA8}" destId="{F04D1E33-E76F-45B4-AF74-B41467273925}" srcOrd="1" destOrd="0" presId="urn:microsoft.com/office/officeart/2005/8/layout/radial2"/>
    <dgm:cxn modelId="{761697E7-5853-40F2-AD6B-4D39DB95E433}" type="presParOf" srcId="{906A2412-C2A0-41E9-AEC5-85716946DCA8}" destId="{AD1EEBEF-AE62-4A45-BC29-12B651D4FA3D}" srcOrd="2" destOrd="0" presId="urn:microsoft.com/office/officeart/2005/8/layout/radial2"/>
    <dgm:cxn modelId="{8C6C491C-E7BB-41A6-B41A-3827D1970701}" type="presParOf" srcId="{AD1EEBEF-AE62-4A45-BC29-12B651D4FA3D}" destId="{526856D0-4F15-4185-BEFA-57A83B4411B0}" srcOrd="0" destOrd="0" presId="urn:microsoft.com/office/officeart/2005/8/layout/radial2"/>
    <dgm:cxn modelId="{DE42616E-2593-4B85-A3B8-F50AEF236AED}" type="presParOf" srcId="{AD1EEBEF-AE62-4A45-BC29-12B651D4FA3D}" destId="{41F0DC94-7870-45A7-B49F-A7D3BBF3CBF2}" srcOrd="1" destOrd="0" presId="urn:microsoft.com/office/officeart/2005/8/layout/radial2"/>
    <dgm:cxn modelId="{96DA84FE-1776-43BB-90F4-85E004094A5D}" type="presParOf" srcId="{906A2412-C2A0-41E9-AEC5-85716946DCA8}" destId="{8DB5833C-0F2A-49BC-BC42-FE78F268D97D}" srcOrd="3" destOrd="0" presId="urn:microsoft.com/office/officeart/2005/8/layout/radial2"/>
    <dgm:cxn modelId="{60977AF4-250F-4947-B069-06A86532DB04}" type="presParOf" srcId="{906A2412-C2A0-41E9-AEC5-85716946DCA8}" destId="{11374080-CE34-4956-8C72-53076BBB5484}" srcOrd="4" destOrd="0" presId="urn:microsoft.com/office/officeart/2005/8/layout/radial2"/>
    <dgm:cxn modelId="{723385E5-36ED-4ABE-A824-B32FC5A51DB3}" type="presParOf" srcId="{11374080-CE34-4956-8C72-53076BBB5484}" destId="{EA8650DB-9FD7-4668-86AE-43568F39C5EB}" srcOrd="0" destOrd="0" presId="urn:microsoft.com/office/officeart/2005/8/layout/radial2"/>
    <dgm:cxn modelId="{03A46C77-8273-40EB-878A-36AEAD67E33B}" type="presParOf" srcId="{11374080-CE34-4956-8C72-53076BBB5484}" destId="{7B0A1942-E587-4020-8C72-A7EDF2A0E0EA}" srcOrd="1" destOrd="0" presId="urn:microsoft.com/office/officeart/2005/8/layout/radial2"/>
    <dgm:cxn modelId="{6884EEA5-C32D-4428-A3AB-A1A8E51EF129}" type="presParOf" srcId="{906A2412-C2A0-41E9-AEC5-85716946DCA8}" destId="{AA2825D6-48CB-4C8F-8802-8F735402DDE1}" srcOrd="5" destOrd="0" presId="urn:microsoft.com/office/officeart/2005/8/layout/radial2"/>
    <dgm:cxn modelId="{979745F5-6503-4DED-A0BC-B53E37D72BE8}" type="presParOf" srcId="{906A2412-C2A0-41E9-AEC5-85716946DCA8}" destId="{67325B14-FC87-4A5A-B240-EFF540039567}" srcOrd="6" destOrd="0" presId="urn:microsoft.com/office/officeart/2005/8/layout/radial2"/>
    <dgm:cxn modelId="{F78ED8BF-867B-4C9F-8C2E-957C7371D311}" type="presParOf" srcId="{67325B14-FC87-4A5A-B240-EFF540039567}" destId="{DD6DCB92-EFC6-4144-9049-8CEDC601570F}" srcOrd="0" destOrd="0" presId="urn:microsoft.com/office/officeart/2005/8/layout/radial2"/>
    <dgm:cxn modelId="{1529A35F-5185-483A-9BF3-C181D9802360}" type="presParOf" srcId="{67325B14-FC87-4A5A-B240-EFF540039567}" destId="{871382E1-90DE-47BF-AD64-A461C10E2572}" srcOrd="1" destOrd="0" presId="urn:microsoft.com/office/officeart/2005/8/layout/radial2"/>
    <dgm:cxn modelId="{5FFD3EFA-9A20-4342-AA35-CE197E95108F}" type="presParOf" srcId="{906A2412-C2A0-41E9-AEC5-85716946DCA8}" destId="{C6EE9995-BE90-4E7F-9B18-56D3279B2F1F}" srcOrd="7" destOrd="0" presId="urn:microsoft.com/office/officeart/2005/8/layout/radial2"/>
    <dgm:cxn modelId="{D7371E78-A43E-4216-A7E9-0447BD0FB768}" type="presParOf" srcId="{906A2412-C2A0-41E9-AEC5-85716946DCA8}" destId="{4C9F6885-747C-49F0-8BC6-5AC687E3419A}" srcOrd="8" destOrd="0" presId="urn:microsoft.com/office/officeart/2005/8/layout/radial2"/>
    <dgm:cxn modelId="{4FF7FE1C-90B8-4A3D-BA67-BD4CAB932A89}" type="presParOf" srcId="{4C9F6885-747C-49F0-8BC6-5AC687E3419A}" destId="{2B8FF7E9-C9F5-4AA7-BF97-8C977BEA966A}" srcOrd="0" destOrd="0" presId="urn:microsoft.com/office/officeart/2005/8/layout/radial2"/>
    <dgm:cxn modelId="{D02C131C-0553-48E3-9F42-00B987DD40E1}" type="presParOf" srcId="{4C9F6885-747C-49F0-8BC6-5AC687E3419A}" destId="{84CA542A-8EFB-4EA5-8D9F-2CF37C4417A1}" srcOrd="1" destOrd="0" presId="urn:microsoft.com/office/officeart/2005/8/layout/radial2"/>
    <dgm:cxn modelId="{4E916512-D5AB-4C51-8A74-CB2BAA5C1E17}" type="presParOf" srcId="{906A2412-C2A0-41E9-AEC5-85716946DCA8}" destId="{5EEC01F6-D0CF-4CDE-B238-B1397F16C481}" srcOrd="9" destOrd="0" presId="urn:microsoft.com/office/officeart/2005/8/layout/radial2"/>
    <dgm:cxn modelId="{5D25E6D2-4FF5-4B8F-A7FD-816207E5F27E}" type="presParOf" srcId="{906A2412-C2A0-41E9-AEC5-85716946DCA8}" destId="{84469E0F-C744-4D97-827E-D94BD6E435F8}" srcOrd="10" destOrd="0" presId="urn:microsoft.com/office/officeart/2005/8/layout/radial2"/>
    <dgm:cxn modelId="{E31E4D2A-0CDB-4E2A-9947-667018F2841B}" type="presParOf" srcId="{84469E0F-C744-4D97-827E-D94BD6E435F8}" destId="{D4A8E658-301A-4F63-AC97-0867D900F943}" srcOrd="0" destOrd="0" presId="urn:microsoft.com/office/officeart/2005/8/layout/radial2"/>
    <dgm:cxn modelId="{EB4E543C-4681-4982-9CE0-FFCCC9B08444}" type="presParOf" srcId="{84469E0F-C744-4D97-827E-D94BD6E435F8}" destId="{D4B2D4DE-41E1-478C-818E-90CA46B3E9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EF839-D8F2-4641-BFF4-CFC8DE380C2E}" type="doc">
      <dgm:prSet loTypeId="urn:microsoft.com/office/officeart/2005/8/layout/hProcess9" loCatId="process" qsTypeId="urn:microsoft.com/office/officeart/2005/8/quickstyle/3d1" qsCatId="3D" csTypeId="urn:microsoft.com/office/officeart/2005/8/colors/accent2_3" csCatId="accent2" phldr="1"/>
      <dgm:spPr/>
    </dgm:pt>
    <dgm:pt modelId="{581F1AFB-914E-4EDF-945A-8D75FCA00CF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АДМИНИСТРАЦИЯ БОРСКОГО СЕЛЬСКОГО ПОСЕЛЕНИЯ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545CB98-019E-4EAE-86B6-6C7559861B2A}" type="parTrans" cxnId="{826B2A51-00A9-45A5-84F8-D023DB239435}">
      <dgm:prSet/>
      <dgm:spPr/>
      <dgm:t>
        <a:bodyPr/>
        <a:lstStyle/>
        <a:p>
          <a:endParaRPr lang="ru-RU"/>
        </a:p>
      </dgm:t>
    </dgm:pt>
    <dgm:pt modelId="{D1E34BA6-A626-4C0F-B659-AB6AFE2B0A03}" type="sibTrans" cxnId="{826B2A51-00A9-45A5-84F8-D023DB239435}">
      <dgm:prSet/>
      <dgm:spPr/>
      <dgm:t>
        <a:bodyPr/>
        <a:lstStyle/>
        <a:p>
          <a:endParaRPr lang="ru-RU"/>
        </a:p>
      </dgm:t>
    </dgm:pt>
    <dgm:pt modelId="{8FBAFF0E-FF6D-4D92-A2A9-636DDFA6463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СОВЕТ ДЕПУТАТОВ БОРСКОГО СЕЛЬСКОГО ПОСЕЛЕНИЯ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A952BC2-DD0F-4A4D-B367-DEE295EFBC5B}" type="parTrans" cxnId="{C5BA4E5C-E77D-43B8-A1FB-DE7F48ECDF0A}">
      <dgm:prSet/>
      <dgm:spPr/>
      <dgm:t>
        <a:bodyPr/>
        <a:lstStyle/>
        <a:p>
          <a:endParaRPr lang="ru-RU"/>
        </a:p>
      </dgm:t>
    </dgm:pt>
    <dgm:pt modelId="{6D58171D-99C2-47E8-AB7B-2ED288CD2188}" type="sibTrans" cxnId="{C5BA4E5C-E77D-43B8-A1FB-DE7F48ECDF0A}">
      <dgm:prSet/>
      <dgm:spPr/>
      <dgm:t>
        <a:bodyPr/>
        <a:lstStyle/>
        <a:p>
          <a:endParaRPr lang="ru-RU"/>
        </a:p>
      </dgm:t>
    </dgm:pt>
    <dgm:pt modelId="{5CE794D0-9F5B-4B90-A7F1-D5493283974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КОНТРОЛЬНО-СЧЕТНАЯ КОМИССИЯ БОКСИТОГОРСКОГО МУНИЦИПАЛЬНОГО РАЙОНА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A53578-55EA-4D37-B2F8-BF89FAF4680D}" type="parTrans" cxnId="{1C2661EE-6F48-488B-832A-B9BFB6E514ED}">
      <dgm:prSet/>
      <dgm:spPr/>
      <dgm:t>
        <a:bodyPr/>
        <a:lstStyle/>
        <a:p>
          <a:endParaRPr lang="ru-RU"/>
        </a:p>
      </dgm:t>
    </dgm:pt>
    <dgm:pt modelId="{7BFE3577-1BE0-4EA8-BE58-E40C8D859F1A}" type="sibTrans" cxnId="{1C2661EE-6F48-488B-832A-B9BFB6E514ED}">
      <dgm:prSet/>
      <dgm:spPr/>
      <dgm:t>
        <a:bodyPr/>
        <a:lstStyle/>
        <a:p>
          <a:endParaRPr lang="ru-RU"/>
        </a:p>
      </dgm:t>
    </dgm:pt>
    <dgm:pt modelId="{9E5A8675-D179-4370-A695-39DD1E89B511}" type="pres">
      <dgm:prSet presAssocID="{631EF839-D8F2-4641-BFF4-CFC8DE380C2E}" presName="CompostProcess" presStyleCnt="0">
        <dgm:presLayoutVars>
          <dgm:dir/>
          <dgm:resizeHandles val="exact"/>
        </dgm:presLayoutVars>
      </dgm:prSet>
      <dgm:spPr/>
    </dgm:pt>
    <dgm:pt modelId="{8F790E70-A603-47C5-BAC1-C392BCF16C51}" type="pres">
      <dgm:prSet presAssocID="{631EF839-D8F2-4641-BFF4-CFC8DE380C2E}" presName="arrow" presStyleLbl="bgShp" presStyleIdx="0" presStyleCnt="1"/>
      <dgm:spPr/>
    </dgm:pt>
    <dgm:pt modelId="{E1A079FC-A3CC-43EF-8E17-AE391CB6742B}" type="pres">
      <dgm:prSet presAssocID="{631EF839-D8F2-4641-BFF4-CFC8DE380C2E}" presName="linearProcess" presStyleCnt="0"/>
      <dgm:spPr/>
    </dgm:pt>
    <dgm:pt modelId="{3B97E8CC-299F-43B3-8A34-D4541E6F6A4D}" type="pres">
      <dgm:prSet presAssocID="{581F1AFB-914E-4EDF-945A-8D75FCA00CF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E4D1-88B3-42CC-B3EE-3F203AC2B5B6}" type="pres">
      <dgm:prSet presAssocID="{D1E34BA6-A626-4C0F-B659-AB6AFE2B0A03}" presName="sibTrans" presStyleCnt="0"/>
      <dgm:spPr/>
    </dgm:pt>
    <dgm:pt modelId="{D492190E-2F5B-4CB1-B98B-C10882987CF3}" type="pres">
      <dgm:prSet presAssocID="{8FBAFF0E-FF6D-4D92-A2A9-636DDFA6463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EC5D5-791B-4AF9-8AC4-78B9CE177152}" type="pres">
      <dgm:prSet presAssocID="{6D58171D-99C2-47E8-AB7B-2ED288CD2188}" presName="sibTrans" presStyleCnt="0"/>
      <dgm:spPr/>
    </dgm:pt>
    <dgm:pt modelId="{E872694C-7209-4348-A43D-16D0707455E5}" type="pres">
      <dgm:prSet presAssocID="{5CE794D0-9F5B-4B90-A7F1-D5493283974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B2A51-00A9-45A5-84F8-D023DB239435}" srcId="{631EF839-D8F2-4641-BFF4-CFC8DE380C2E}" destId="{581F1AFB-914E-4EDF-945A-8D75FCA00CF8}" srcOrd="0" destOrd="0" parTransId="{0545CB98-019E-4EAE-86B6-6C7559861B2A}" sibTransId="{D1E34BA6-A626-4C0F-B659-AB6AFE2B0A03}"/>
    <dgm:cxn modelId="{1C2661EE-6F48-488B-832A-B9BFB6E514ED}" srcId="{631EF839-D8F2-4641-BFF4-CFC8DE380C2E}" destId="{5CE794D0-9F5B-4B90-A7F1-D54932839748}" srcOrd="2" destOrd="0" parTransId="{68A53578-55EA-4D37-B2F8-BF89FAF4680D}" sibTransId="{7BFE3577-1BE0-4EA8-BE58-E40C8D859F1A}"/>
    <dgm:cxn modelId="{BA294F2E-62F9-47C4-8DC8-FDE82EB82362}" type="presOf" srcId="{581F1AFB-914E-4EDF-945A-8D75FCA00CF8}" destId="{3B97E8CC-299F-43B3-8A34-D4541E6F6A4D}" srcOrd="0" destOrd="0" presId="urn:microsoft.com/office/officeart/2005/8/layout/hProcess9"/>
    <dgm:cxn modelId="{A88AB3DF-08ED-4145-B910-CD6B07254489}" type="presOf" srcId="{631EF839-D8F2-4641-BFF4-CFC8DE380C2E}" destId="{9E5A8675-D179-4370-A695-39DD1E89B511}" srcOrd="0" destOrd="0" presId="urn:microsoft.com/office/officeart/2005/8/layout/hProcess9"/>
    <dgm:cxn modelId="{EA242E41-A401-4460-AD4C-6005242BACB7}" type="presOf" srcId="{8FBAFF0E-FF6D-4D92-A2A9-636DDFA6463E}" destId="{D492190E-2F5B-4CB1-B98B-C10882987CF3}" srcOrd="0" destOrd="0" presId="urn:microsoft.com/office/officeart/2005/8/layout/hProcess9"/>
    <dgm:cxn modelId="{4B2CD13E-426C-4ABC-8FF3-665AC8E08BEE}" type="presOf" srcId="{5CE794D0-9F5B-4B90-A7F1-D54932839748}" destId="{E872694C-7209-4348-A43D-16D0707455E5}" srcOrd="0" destOrd="0" presId="urn:microsoft.com/office/officeart/2005/8/layout/hProcess9"/>
    <dgm:cxn modelId="{C5BA4E5C-E77D-43B8-A1FB-DE7F48ECDF0A}" srcId="{631EF839-D8F2-4641-BFF4-CFC8DE380C2E}" destId="{8FBAFF0E-FF6D-4D92-A2A9-636DDFA6463E}" srcOrd="1" destOrd="0" parTransId="{AA952BC2-DD0F-4A4D-B367-DEE295EFBC5B}" sibTransId="{6D58171D-99C2-47E8-AB7B-2ED288CD2188}"/>
    <dgm:cxn modelId="{8D7B3C20-DB4B-4681-BE8E-7A106552A3BE}" type="presParOf" srcId="{9E5A8675-D179-4370-A695-39DD1E89B511}" destId="{8F790E70-A603-47C5-BAC1-C392BCF16C51}" srcOrd="0" destOrd="0" presId="urn:microsoft.com/office/officeart/2005/8/layout/hProcess9"/>
    <dgm:cxn modelId="{2DC94396-A599-4E7F-9E10-226D4454A4E2}" type="presParOf" srcId="{9E5A8675-D179-4370-A695-39DD1E89B511}" destId="{E1A079FC-A3CC-43EF-8E17-AE391CB6742B}" srcOrd="1" destOrd="0" presId="urn:microsoft.com/office/officeart/2005/8/layout/hProcess9"/>
    <dgm:cxn modelId="{521DE258-F9B0-41CA-8F52-4147CA018552}" type="presParOf" srcId="{E1A079FC-A3CC-43EF-8E17-AE391CB6742B}" destId="{3B97E8CC-299F-43B3-8A34-D4541E6F6A4D}" srcOrd="0" destOrd="0" presId="urn:microsoft.com/office/officeart/2005/8/layout/hProcess9"/>
    <dgm:cxn modelId="{2C65548F-AE8D-40F8-9A3E-E9D1E1C17E62}" type="presParOf" srcId="{E1A079FC-A3CC-43EF-8E17-AE391CB6742B}" destId="{6152E4D1-88B3-42CC-B3EE-3F203AC2B5B6}" srcOrd="1" destOrd="0" presId="urn:microsoft.com/office/officeart/2005/8/layout/hProcess9"/>
    <dgm:cxn modelId="{99CAB588-CA6D-4794-9BDE-89F3A1F1CA1E}" type="presParOf" srcId="{E1A079FC-A3CC-43EF-8E17-AE391CB6742B}" destId="{D492190E-2F5B-4CB1-B98B-C10882987CF3}" srcOrd="2" destOrd="0" presId="urn:microsoft.com/office/officeart/2005/8/layout/hProcess9"/>
    <dgm:cxn modelId="{02185FC9-8526-4C39-9C7E-F24AEB7F3A5D}" type="presParOf" srcId="{E1A079FC-A3CC-43EF-8E17-AE391CB6742B}" destId="{5F0EC5D5-791B-4AF9-8AC4-78B9CE177152}" srcOrd="3" destOrd="0" presId="urn:microsoft.com/office/officeart/2005/8/layout/hProcess9"/>
    <dgm:cxn modelId="{A9971F6E-CBA3-413C-94A3-BA65D2C7B336}" type="presParOf" srcId="{E1A079FC-A3CC-43EF-8E17-AE391CB6742B}" destId="{E872694C-7209-4348-A43D-16D0707455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C01F6-D0CF-4CDE-B238-B1397F16C481}">
      <dsp:nvSpPr>
        <dsp:cNvPr id="0" name=""/>
        <dsp:cNvSpPr/>
      </dsp:nvSpPr>
      <dsp:spPr>
        <a:xfrm rot="3371636">
          <a:off x="1705841" y="4031812"/>
          <a:ext cx="16446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4667" y="20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E9995-BE90-4E7F-9B18-56D3279B2F1F}">
      <dsp:nvSpPr>
        <dsp:cNvPr id="0" name=""/>
        <dsp:cNvSpPr/>
      </dsp:nvSpPr>
      <dsp:spPr>
        <a:xfrm rot="1740277">
          <a:off x="2163298" y="3456444"/>
          <a:ext cx="14751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5182" y="20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825D6-48CB-4C8F-8802-8F735402DDE1}">
      <dsp:nvSpPr>
        <dsp:cNvPr id="0" name=""/>
        <dsp:cNvSpPr/>
      </dsp:nvSpPr>
      <dsp:spPr>
        <a:xfrm>
          <a:off x="2255806" y="2788097"/>
          <a:ext cx="14803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80331" y="20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5833C-0F2A-49BC-BC42-FE78F268D97D}">
      <dsp:nvSpPr>
        <dsp:cNvPr id="0" name=""/>
        <dsp:cNvSpPr/>
      </dsp:nvSpPr>
      <dsp:spPr>
        <a:xfrm rot="19859723">
          <a:off x="2163298" y="2119750"/>
          <a:ext cx="14751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75182" y="20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D1E33-E76F-45B4-AF74-B41467273925}">
      <dsp:nvSpPr>
        <dsp:cNvPr id="0" name=""/>
        <dsp:cNvSpPr/>
      </dsp:nvSpPr>
      <dsp:spPr>
        <a:xfrm rot="18228364">
          <a:off x="1705841" y="1544381"/>
          <a:ext cx="16446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4667" y="202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7BB36-25FE-4737-AC54-D120B29E1EA8}">
      <dsp:nvSpPr>
        <dsp:cNvPr id="0" name=""/>
        <dsp:cNvSpPr/>
      </dsp:nvSpPr>
      <dsp:spPr>
        <a:xfrm>
          <a:off x="894791" y="2007715"/>
          <a:ext cx="1601193" cy="16011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856D0-4F15-4185-BEFA-57A83B4411B0}">
      <dsp:nvSpPr>
        <dsp:cNvPr id="0" name=""/>
        <dsp:cNvSpPr/>
      </dsp:nvSpPr>
      <dsp:spPr>
        <a:xfrm>
          <a:off x="2772613" y="1798"/>
          <a:ext cx="960716" cy="9607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4081"/>
                <a:satOff val="-2313"/>
                <a:lumOff val="54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4081"/>
                <a:satOff val="-2313"/>
                <a:lumOff val="54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4081"/>
                <a:satOff val="-2313"/>
                <a:lumOff val="54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199,0 ТЫСЯЧ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3307" y="142492"/>
        <a:ext cx="679328" cy="679328"/>
      </dsp:txXfrm>
    </dsp:sp>
    <dsp:sp modelId="{EA8650DB-9FD7-4668-86AE-43568F39C5EB}">
      <dsp:nvSpPr>
        <dsp:cNvPr id="0" name=""/>
        <dsp:cNvSpPr/>
      </dsp:nvSpPr>
      <dsp:spPr>
        <a:xfrm>
          <a:off x="3485726" y="1069047"/>
          <a:ext cx="960716" cy="9607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8162"/>
                <a:satOff val="-4625"/>
                <a:lumOff val="109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8162"/>
                <a:satOff val="-4625"/>
                <a:lumOff val="109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8162"/>
                <a:satOff val="-4625"/>
                <a:lumOff val="109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10 069,0 ТЫСЯЧ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6420" y="1209741"/>
        <a:ext cx="679328" cy="679328"/>
      </dsp:txXfrm>
    </dsp:sp>
    <dsp:sp modelId="{DD6DCB92-EFC6-4144-9049-8CEDC601570F}">
      <dsp:nvSpPr>
        <dsp:cNvPr id="0" name=""/>
        <dsp:cNvSpPr/>
      </dsp:nvSpPr>
      <dsp:spPr>
        <a:xfrm>
          <a:off x="3736138" y="2327953"/>
          <a:ext cx="960716" cy="9607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32243"/>
                <a:satOff val="-6938"/>
                <a:lumOff val="1637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32243"/>
                <a:satOff val="-6938"/>
                <a:lumOff val="1637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32243"/>
                <a:satOff val="-6938"/>
                <a:lumOff val="163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440,0 ТЫСЯЧ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6832" y="2468647"/>
        <a:ext cx="679328" cy="679328"/>
      </dsp:txXfrm>
    </dsp:sp>
    <dsp:sp modelId="{2B8FF7E9-C9F5-4AA7-BF97-8C977BEA966A}">
      <dsp:nvSpPr>
        <dsp:cNvPr id="0" name=""/>
        <dsp:cNvSpPr/>
      </dsp:nvSpPr>
      <dsp:spPr>
        <a:xfrm>
          <a:off x="3485726" y="3586860"/>
          <a:ext cx="960716" cy="9607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6324"/>
                <a:satOff val="-9250"/>
                <a:lumOff val="2183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6324"/>
                <a:satOff val="-9250"/>
                <a:lumOff val="2183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6324"/>
                <a:satOff val="-9250"/>
                <a:lumOff val="218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3626420" y="3727554"/>
        <a:ext cx="679328" cy="679328"/>
      </dsp:txXfrm>
    </dsp:sp>
    <dsp:sp modelId="{D4A8E658-301A-4F63-AC97-0867D900F943}">
      <dsp:nvSpPr>
        <dsp:cNvPr id="0" name=""/>
        <dsp:cNvSpPr/>
      </dsp:nvSpPr>
      <dsp:spPr>
        <a:xfrm>
          <a:off x="2772613" y="4654109"/>
          <a:ext cx="960716" cy="96071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20405"/>
                <a:satOff val="-11563"/>
                <a:lumOff val="2729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20405"/>
                <a:satOff val="-11563"/>
                <a:lumOff val="2729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20405"/>
                <a:satOff val="-11563"/>
                <a:lumOff val="272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2913307" y="4794803"/>
        <a:ext cx="679328" cy="67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90E70-A603-47C5-BAC1-C392BCF16C51}">
      <dsp:nvSpPr>
        <dsp:cNvPr id="0" name=""/>
        <dsp:cNvSpPr/>
      </dsp:nvSpPr>
      <dsp:spPr>
        <a:xfrm>
          <a:off x="457199" y="0"/>
          <a:ext cx="5181600" cy="4063999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97E8CC-299F-43B3-8A34-D4541E6F6A4D}">
      <dsp:nvSpPr>
        <dsp:cNvPr id="0" name=""/>
        <dsp:cNvSpPr/>
      </dsp:nvSpPr>
      <dsp:spPr>
        <a:xfrm>
          <a:off x="228" y="1219199"/>
          <a:ext cx="1870121" cy="162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АДМИНИСТРАЦИЯ БОРСКОГО СЕЛЬСКОГО ПОСЕЛЕНИЯ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583" y="1298554"/>
        <a:ext cx="1711411" cy="1466890"/>
      </dsp:txXfrm>
    </dsp:sp>
    <dsp:sp modelId="{D492190E-2F5B-4CB1-B98B-C10882987CF3}">
      <dsp:nvSpPr>
        <dsp:cNvPr id="0" name=""/>
        <dsp:cNvSpPr/>
      </dsp:nvSpPr>
      <dsp:spPr>
        <a:xfrm>
          <a:off x="2112939" y="1219199"/>
          <a:ext cx="1870121" cy="162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0202"/>
                <a:satOff val="-5781"/>
                <a:lumOff val="136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0202"/>
                <a:satOff val="-5781"/>
                <a:lumOff val="136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0202"/>
                <a:satOff val="-5781"/>
                <a:lumOff val="136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СОВЕТ ДЕПУТАТОВ БОРСКОГО СЕЛЬСКОГО ПОСЕЛЕНИЯ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294" y="1298554"/>
        <a:ext cx="1711411" cy="1466890"/>
      </dsp:txXfrm>
    </dsp:sp>
    <dsp:sp modelId="{E872694C-7209-4348-A43D-16D0707455E5}">
      <dsp:nvSpPr>
        <dsp:cNvPr id="0" name=""/>
        <dsp:cNvSpPr/>
      </dsp:nvSpPr>
      <dsp:spPr>
        <a:xfrm>
          <a:off x="4225650" y="1219199"/>
          <a:ext cx="1870121" cy="162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20405"/>
                <a:satOff val="-11563"/>
                <a:lumOff val="2729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20405"/>
                <a:satOff val="-11563"/>
                <a:lumOff val="2729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20405"/>
                <a:satOff val="-11563"/>
                <a:lumOff val="272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КОНТРОЛЬНО-СЧЕТНАЯ КОМИССИЯ БОКСИТОГОРСКОГО МУНИЦИПАЛЬНОГО РАЙОНА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5005" y="1298554"/>
        <a:ext cx="171141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39BB-CBBD-4F7E-AD0D-EEF692E64F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3A7A-B988-492F-A025-C38F17C0D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53A7A-B988-492F-A025-C38F17C0D9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2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1811361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БОРСКОГО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077072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7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188640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БЕЗВОЗМЕЗДНЫХ ПОСТУПЛЕНИЙ БЮДЖЕТА БОРСКОГО СЕЛЬСКОГО ПОСЕЛЕНИЯ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6707860"/>
              </p:ext>
            </p:extLst>
          </p:nvPr>
        </p:nvGraphicFramePr>
        <p:xfrm>
          <a:off x="-252536" y="692696"/>
          <a:ext cx="9144000" cy="605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746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315813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ИЗМЕНЕНИЕ  ПЛАНОВЫХ НАЗНАЧЕНИЙ ДОХОДНОЙ ЧАСТИ </a:t>
            </a:r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2022 ГОД ОТНОСИТЕЛЬНО ПЕРВОНАЧАЛЬНОГО </a:t>
            </a:r>
            <a:endParaRPr lang="ru-RU" sz="28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2021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46584"/>
              </p:ext>
            </p:extLst>
          </p:nvPr>
        </p:nvGraphicFramePr>
        <p:xfrm>
          <a:off x="467544" y="2132856"/>
          <a:ext cx="8208912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2856"/>
                <a:gridCol w="1478274"/>
                <a:gridCol w="1188766"/>
                <a:gridCol w="1124508"/>
                <a:gridCol w="1124508"/>
              </a:tblGrid>
              <a:tr h="285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ДОХОДА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2021 ГОД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2022 ГОД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</a:t>
                      </a:r>
                      <a:b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35 533,0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37 997,0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2 464,0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1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6 754,6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6 485,8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-268,8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3 079,7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1 964,1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-1 115,6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-36,2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1 090,8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1 269,5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178,7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771,2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1 230,5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459,3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934,7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1 041,6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862,9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28 778,4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31 511,2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2 732,8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20 977,8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23 990,7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3 012,9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4 846,6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5 264,3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417,7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275,1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300,9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2 678,9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1 955,3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-723,6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0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188640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РАСХОДНОЙ ЧАСТИ БОРСКОГО СЕЛЬСКОГО ПОСЕЛЕНИЯ НА 2022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6193848"/>
              </p:ext>
            </p:extLst>
          </p:nvPr>
        </p:nvGraphicFramePr>
        <p:xfrm>
          <a:off x="-13218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1830805"/>
            <a:ext cx="267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20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11 301,6 ТЫСЯЧ РУБЛЕЙ</a:t>
            </a:r>
            <a:endParaRPr lang="ru-RU" sz="2000" dirty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888" y="3573016"/>
            <a:ext cx="245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/>
            <a:r>
              <a:rPr lang="ru-RU" sz="20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26 695,4 ТЫСЯЧ РУБЛЕЙ</a:t>
            </a:r>
            <a:endParaRPr lang="ru-RU" sz="2000" dirty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90578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29,7%</a:t>
            </a:r>
            <a:endParaRPr lang="ru-RU" sz="2800" b="1" cap="all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76987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70,3%</a:t>
            </a:r>
            <a:endParaRPr lang="ru-RU" sz="2800" b="1" cap="all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15"/>
          <p:cNvSpPr/>
          <p:nvPr/>
        </p:nvSpPr>
        <p:spPr>
          <a:xfrm rot="18353322" flipH="1">
            <a:off x="3953255" y="546978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hape 16"/>
          <p:cNvSpPr/>
          <p:nvPr/>
        </p:nvSpPr>
        <p:spPr>
          <a:xfrm rot="3246678" flipH="1" flipV="1">
            <a:off x="4283674" y="3674488"/>
            <a:ext cx="2592873" cy="299657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</a:schemeClr>
              </a:gs>
              <a:gs pos="80000">
                <a:schemeClr val="accent1">
                  <a:tint val="40000"/>
                  <a:hueOff val="0"/>
                  <a:satOff val="0"/>
                  <a:lumOff val="0"/>
                  <a:shade val="93000"/>
                  <a:satMod val="13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06844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/>
        </p:blipFill>
        <p:spPr>
          <a:xfrm>
            <a:off x="107504" y="4509120"/>
            <a:ext cx="2448272" cy="234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/>
          <a:stretch/>
        </p:blipFill>
        <p:spPr>
          <a:xfrm>
            <a:off x="189856" y="1124745"/>
            <a:ext cx="1789856" cy="204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/>
        </p:blipFill>
        <p:spPr>
          <a:xfrm>
            <a:off x="6732240" y="4464367"/>
            <a:ext cx="2016224" cy="234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/>
          <a:stretch/>
        </p:blipFill>
        <p:spPr>
          <a:xfrm>
            <a:off x="6552220" y="175158"/>
            <a:ext cx="2376264" cy="1899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ПРОГРАММНЫЕ РАСХОДЫ БЮДЖЕТА БОРСКОГО СЕЛЬСКОГО </a:t>
            </a:r>
            <a:r>
              <a:rPr lang="ru-RU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28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/>
          <a:stretch/>
        </p:blipFill>
        <p:spPr>
          <a:xfrm>
            <a:off x="3450810" y="4581128"/>
            <a:ext cx="2489342" cy="22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39" y="3284984"/>
            <a:ext cx="2816515" cy="148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2149029"/>
            <a:ext cx="2610290" cy="20882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752" y="126876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26 695,4 ТЫСЯЧ РУБЛЕЙ</a:t>
            </a:r>
          </a:p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ПЛАНОВЫЙ ОБЪЕМ ПРОГРАММНЫХ РАСХОДОВ БЮДЖЕТА</a:t>
            </a:r>
            <a:endParaRPr lang="ru-RU" sz="1400" b="1" dirty="0">
              <a:solidFill>
                <a:srgbClr val="872D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09902932"/>
              </p:ext>
            </p:extLst>
          </p:nvPr>
        </p:nvGraphicFramePr>
        <p:xfrm>
          <a:off x="1331640" y="806012"/>
          <a:ext cx="6910453" cy="578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142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01099823"/>
              </p:ext>
            </p:extLst>
          </p:nvPr>
        </p:nvGraphicFramePr>
        <p:xfrm>
          <a:off x="-180528" y="1196752"/>
          <a:ext cx="71287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3808" y="494290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297,4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ТЫСЯЧ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296,2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12687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расходы на функционирование </a:t>
            </a:r>
            <a:endParaRPr lang="ru-RU" sz="1600" dirty="0" smtClean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депутатов Борского сельского поселения</a:t>
            </a:r>
            <a:endParaRPr lang="ru-RU" sz="1600" b="1" dirty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24208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на функционирование </a:t>
            </a:r>
            <a:endParaRPr lang="ru-RU" sz="1600" dirty="0" smtClean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</a:t>
            </a:r>
            <a:endParaRPr lang="ru-RU" sz="1600" b="1" dirty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71703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по другим </a:t>
            </a:r>
            <a:endParaRPr lang="ru-RU" sz="1600" dirty="0" smtClean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общегосударственным </a:t>
            </a:r>
            <a:r>
              <a:rPr lang="ru-RU" sz="1600" dirty="0">
                <a:solidFill>
                  <a:srgbClr val="E77588"/>
                </a:solidFill>
                <a:latin typeface="Times New Roman" pitchFamily="18" charset="0"/>
                <a:cs typeface="Times New Roman" pitchFamily="18" charset="0"/>
              </a:rPr>
              <a:t>вопросам </a:t>
            </a:r>
            <a:endParaRPr lang="ru-RU" sz="1600" b="1" dirty="0">
              <a:solidFill>
                <a:srgbClr val="E775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493245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на мобилизационную и вневойсковую подготовку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618679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3980" y="139477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11 301,6 ТЫСЯЧ РУБЛЕЙ</a:t>
            </a:r>
          </a:p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ПЛАНОВЫЙ ОБЪЕМ НЕПРОГРАММНЫХ РАСХОДОВ БЮДЖЕТА</a:t>
            </a:r>
            <a:endParaRPr lang="ru-RU" sz="1400" b="1" dirty="0">
              <a:solidFill>
                <a:srgbClr val="872D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hape 25"/>
          <p:cNvSpPr/>
          <p:nvPr/>
        </p:nvSpPr>
        <p:spPr>
          <a:xfrm rot="17530807">
            <a:off x="563663" y="2631803"/>
            <a:ext cx="1968002" cy="1925445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z="-152400" prstMaterial="translucentPowder">
            <a:bevelT w="203200" h="50800" prst="softRound"/>
          </a:sp3d>
        </p:spPr>
        <p:style>
          <a:lnRef idx="0">
            <a:scrgbClr r="0" g="0" b="0"/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611560" y="374461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-2738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БЮДЖЕТА БОРСКОГО СЕЛЬСКОГО ПОСЕЛЕНИЯ </a:t>
            </a:r>
          </a:p>
          <a:p>
            <a:r>
              <a:rPr lang="ru-RU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</p:spTree>
    <p:extLst>
      <p:ext uri="{BB962C8B-B14F-4D97-AF65-F5344CB8AC3E}">
        <p14:creationId xmlns:p14="http://schemas.microsoft.com/office/powerpoint/2010/main" val="362214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520" y="243805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ИЗМЕНЕНИЕ  ПЛАНОВЫХ НАЗНАЧЕНИЙ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РАСХОДНОЙ ЧАСТИ НА 2022 ГОД ОТНОСИТЕЛЬНО ПЕРВОНАЧАЛЬНОГО БЮДЖЕТА НА 2021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98116"/>
              </p:ext>
            </p:extLst>
          </p:nvPr>
        </p:nvGraphicFramePr>
        <p:xfrm>
          <a:off x="323529" y="1772817"/>
          <a:ext cx="8496942" cy="47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2980"/>
                <a:gridCol w="1202243"/>
                <a:gridCol w="1202243"/>
                <a:gridCol w="1234738"/>
                <a:gridCol w="1234738"/>
              </a:tblGrid>
              <a:tr h="285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r>
                        <a:rPr lang="ru-RU" sz="1200" u="none" strike="noStrike" baseline="0" dirty="0" smtClean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2021 ГОД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2022 ГОД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</a:t>
                      </a:r>
                      <a:b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35 533,0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37 997,0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2 464,0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10 370,2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10 908,0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537,8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271,6</a:t>
                      </a:r>
                      <a:endParaRPr lang="ru-RU" sz="1200" b="0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1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800,7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-299,7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-37,4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2 646,4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3 316,0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669,6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10 366,4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11 676,9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1 310,5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10 671,7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10 880,5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208,8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265,6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276,2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1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5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8D113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8D113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7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72167507"/>
              </p:ext>
            </p:extLst>
          </p:nvPr>
        </p:nvGraphicFramePr>
        <p:xfrm>
          <a:off x="262778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peredacha-dokumen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16089"/>
            <a:ext cx="4032448" cy="256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ПРОЕКТ БЮДЖЕТА БОРСКОГО СЕЛЬСКОГО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ПОСЕЛЕНИЯ С ДОПОЛНИТЕЛЬНЫМ КОМПЛЕКТОМ НЕОБХОДИМОЙ ДОКУМЕНТАЦИИ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ПЕРЕДАН В СОВЕТ ДЕПУТАТОВ </a:t>
            </a:r>
            <a:endParaRPr lang="ru-RU" sz="20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НОЯБРЯ 2021 ГОДА,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16 НОЯБРЯ 2021 ГОДА ПЕРЕДАН В КОНТРОЛЬНО-СЧЕТНУЮ КОМИССИЮ БОКСИТОГОРСКОГО МУНИЦИПАЛЬНОГО </a:t>
            </a:r>
            <a:r>
              <a:rPr lang="ru-RU" sz="2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РАЙОНА ДЛЯ ПРОВЕДЕНИЯ АУДИТОРСКОЙ ПРОВЕРКИ.</a:t>
            </a:r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309" y="566124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СОГЛАСНО БЮДЖЕТНОМУ ПРОЦЕССУ БОРСКОГО СЕЛЬСКОГО ПОСЕЛЕНИЯ</a:t>
            </a:r>
            <a:endParaRPr lang="ru-RU" sz="1400" b="1" dirty="0">
              <a:solidFill>
                <a:srgbClr val="872D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0579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15 НОЯБРЯ </a:t>
            </a:r>
          </a:p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2021 ГОДА</a:t>
            </a:r>
            <a:endParaRPr lang="ru-RU" sz="1400" b="1" dirty="0">
              <a:solidFill>
                <a:srgbClr val="872D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0579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16 НОЯБРЯ </a:t>
            </a:r>
          </a:p>
          <a:p>
            <a:pPr algn="ctr"/>
            <a:r>
              <a:rPr lang="ru-RU" sz="1400" b="1" dirty="0" smtClean="0">
                <a:solidFill>
                  <a:srgbClr val="872D5A"/>
                </a:solidFill>
                <a:latin typeface="Times New Roman" pitchFamily="18" charset="0"/>
                <a:cs typeface="Times New Roman" pitchFamily="18" charset="0"/>
              </a:rPr>
              <a:t>2021 ГОДА</a:t>
            </a:r>
            <a:endParaRPr lang="ru-RU" sz="1400" b="1" dirty="0">
              <a:solidFill>
                <a:srgbClr val="872D5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75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12">
            <a:off x="4840602" y="2664457"/>
            <a:ext cx="4132122" cy="487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 для финансового обеспечения задач местного самоуправления.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и утверждается в форме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4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12">
            <a:off x="4840602" y="2664457"/>
            <a:ext cx="4132122" cy="487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12968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составления, утверждения и исполнения бюджета регламентирован бюджетным процессом Борского сельского поселения, утвержденным решением совета депутатов Борского сельского поселения №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206 от 22 мая 2014 года.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0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12">
            <a:off x="4840602" y="2664457"/>
            <a:ext cx="4132122" cy="487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21856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разрабатывается администрацией Борского сельского поселения.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и утверждается проект бюджета сроком на три года: на очередной финансовый год и плановый период.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65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12">
            <a:off x="4840602" y="2664457"/>
            <a:ext cx="4132122" cy="487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496944" cy="1399032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 основывается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Борского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Борского сельского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бюджетном прогнозе (проекте бюджетного прогноза, проекте изменений бюджетного прогноза) на долгосрочный период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муниципальной программе Борского сельского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light-lady-justice-measuring-scales-drawing-bilancia-line-balance-light-fixture-png-clipart-PhotoRoo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12000" pencilSize="21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2" y="1662201"/>
            <a:ext cx="4290418" cy="42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48680"/>
            <a:ext cx="9001000" cy="13990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</a:t>
            </a: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b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</a:t>
            </a:r>
            <a:endParaRPr lang="ru-RU" dirty="0">
              <a:solidFill>
                <a:srgbClr val="872D5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E775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39" y="2075021"/>
            <a:ext cx="6096000" cy="477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6551" y="2351983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37 997,0 тысяч 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8759" y="2348880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37 997,0 тысяч 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8512" y="61054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cap="all" dirty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СФОРМИРОВАН </a:t>
            </a:r>
            <a:endParaRPr lang="ru-RU" sz="20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cap="all" dirty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СБАЛАНСИРОВАННЫМ</a:t>
            </a:r>
          </a:p>
        </p:txBody>
      </p:sp>
    </p:spTree>
    <p:extLst>
      <p:ext uri="{BB962C8B-B14F-4D97-AF65-F5344CB8AC3E}">
        <p14:creationId xmlns:p14="http://schemas.microsoft.com/office/powerpoint/2010/main" val="361638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13990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Борского сельского </a:t>
            </a: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b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872D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2023 И 2024 ГОДОВ</a:t>
            </a:r>
            <a:endParaRPr lang="ru-RU" dirty="0">
              <a:solidFill>
                <a:srgbClr val="872D5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775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204864"/>
            <a:ext cx="6096000" cy="477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6551" y="2351983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28 639,3 тысяч </a:t>
            </a:r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8759" y="2348880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28 639,3 тысяч </a:t>
            </a:r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775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37396"/>
            <a:ext cx="6096000" cy="477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764704" y="1381896"/>
            <a:ext cx="90010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872D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solidFill>
                <a:srgbClr val="872D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113692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28 734,6 тысяч </a:t>
            </a:r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113692"/>
            <a:ext cx="207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28 734,6 тысяч </a:t>
            </a:r>
            <a:r>
              <a:rPr lang="ru-RU" sz="1400" b="1" cap="all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b="1" cap="all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67744" y="1124744"/>
            <a:ext cx="90010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872D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solidFill>
                <a:srgbClr val="872D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57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>
          <a:xfrm>
            <a:off x="467544" y="2417740"/>
            <a:ext cx="8228987" cy="4797152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6927777"/>
              </p:ext>
            </p:extLst>
          </p:nvPr>
        </p:nvGraphicFramePr>
        <p:xfrm>
          <a:off x="885965" y="2392883"/>
          <a:ext cx="73921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20072" y="4182179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82,9%</a:t>
            </a:r>
            <a:endParaRPr lang="ru-RU" sz="4800" b="1" cap="all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3336435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17,1%</a:t>
            </a:r>
            <a:endParaRPr lang="ru-RU" sz="4400" b="1" cap="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51" y="1941800"/>
            <a:ext cx="2319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ПОСТУПЛЕНИЯ </a:t>
            </a:r>
          </a:p>
          <a:p>
            <a:pPr algn="ctr"/>
            <a:r>
              <a:rPr lang="ru-RU" sz="2000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6 485,8 ТЫСЯЧ РУБЛЕЙ</a:t>
            </a:r>
            <a:endParaRPr lang="ru-RU" sz="2000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2105561"/>
            <a:ext cx="245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2000" dirty="0" smtClean="0">
                <a:solidFill>
                  <a:srgbClr val="E15169"/>
                </a:solidFill>
                <a:latin typeface="Times New Roman" pitchFamily="18" charset="0"/>
                <a:cs typeface="Times New Roman" pitchFamily="18" charset="0"/>
              </a:rPr>
              <a:t>31 511,2 ТЫСЯЧ РУБЛЕЙ</a:t>
            </a:r>
            <a:endParaRPr lang="ru-RU" sz="2000" dirty="0">
              <a:solidFill>
                <a:srgbClr val="E151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4181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БОРСКОГО СЕЛЬСКОГО ПОСЕЛЕНИЯ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1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188640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ПОСТУПЛЕНИЙ БЮДЖЕТА БОРСКОГО СЕЛЬСКОГО ПОСЕЛЕНИЯ </a:t>
            </a:r>
          </a:p>
          <a:p>
            <a:pPr algn="ctr"/>
            <a:r>
              <a:rPr lang="ru-RU" sz="28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  <a:endParaRPr lang="ru-RU" sz="28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7695718"/>
              </p:ext>
            </p:extLst>
          </p:nvPr>
        </p:nvGraphicFramePr>
        <p:xfrm>
          <a:off x="0" y="792000"/>
          <a:ext cx="9144000" cy="605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41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Углы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Углы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Углы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Углы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Углы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Углы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662</Words>
  <Application>Microsoft Office PowerPoint</Application>
  <PresentationFormat>Экран 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         ПРОЕКТ  БЮДЖЕТА БОРСКОГО  СЕЛЬСКОГО ПОСЕЛЕНИЯ    </vt:lpstr>
      <vt:lpstr>      Бюджет – это форма образования и расходования денежных средств для финансового обеспечения задач местного самоуправления.  Бюджет разрабатывается и утверждается в форме  решения совета депутатов  Борского сельского  поселения.  </vt:lpstr>
      <vt:lpstr>        Порядок составления, утверждения и исполнения бюджета регламентирован бюджетным процессом Борского сельского поселения, утвержденным решением совета депутатов Борского сельского поселения № 206 от 22 мая 2014 года.    </vt:lpstr>
      <vt:lpstr>        Проект бюджета разрабатывается администрацией Борского сельского поселения.  Составляется и утверждается проект бюджета сроком на три года: на очередной финансовый год и плановый период.    </vt:lpstr>
      <vt:lpstr>                     Составление бюджета основывается на:  бюджетном Послании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  прогнозе социально-экономического развития Борского сельского поселения;  основных направлениях бюджетной и налоговой политики Борского сельского поселения;  бюджетном прогнозе (проекте бюджетного прогноза, проекте изменений бюджетного прогноза) на долгосрочный период;  муниципальной программе Борского сельского поселения.          </vt:lpstr>
      <vt:lpstr>Основные характеристики бюджета Борского сельского поселения  на 2022 год</vt:lpstr>
      <vt:lpstr>Основные характеристики бюджета Борского сельского поселения  на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БОРСКОГО СЕЛЬСКОГО ПОСЕЛЕНИЯ  НА 2022 ГОД  И ПЛАНОВЫЙ ПЕРИОД  2023 И 2024 ГОДОВ</dc:title>
  <dc:creator>БУХГАЛТЕРИЯ</dc:creator>
  <cp:lastModifiedBy>User</cp:lastModifiedBy>
  <cp:revision>73</cp:revision>
  <dcterms:created xsi:type="dcterms:W3CDTF">2021-12-06T05:03:49Z</dcterms:created>
  <dcterms:modified xsi:type="dcterms:W3CDTF">2021-12-08T11:10:04Z</dcterms:modified>
</cp:coreProperties>
</file>